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7"/>
  </p:notesMasterIdLst>
  <p:sldIdLst>
    <p:sldId id="306" r:id="rId5"/>
    <p:sldId id="307" r:id="rId6"/>
    <p:sldId id="308" r:id="rId7"/>
    <p:sldId id="309" r:id="rId8"/>
    <p:sldId id="294" r:id="rId9"/>
    <p:sldId id="295" r:id="rId10"/>
    <p:sldId id="303" r:id="rId11"/>
    <p:sldId id="304" r:id="rId12"/>
    <p:sldId id="305" r:id="rId13"/>
    <p:sldId id="311" r:id="rId14"/>
    <p:sldId id="313" r:id="rId15"/>
    <p:sldId id="31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FF"/>
    <a:srgbClr val="66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D7E239-09BC-4042-88A0-FB2E215F6489}" v="1" dt="2024-01-10T04:55:34.6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4967" autoAdjust="0"/>
  </p:normalViewPr>
  <p:slideViewPr>
    <p:cSldViewPr snapToGrid="0">
      <p:cViewPr varScale="1">
        <p:scale>
          <a:sx n="119" d="100"/>
          <a:sy n="119" d="100"/>
        </p:scale>
        <p:origin x="216" y="9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/>
        <a:lstStyle/>
        <a:p>
          <a:endParaRPr lang="en-US"/>
        </a:p>
      </dgm:t>
    </dgm:pt>
    <dgm:pt modelId="{AACEAFD5-63CF-4AFC-B46F-BE086C5D447C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r>
            <a:rPr lang="en-US" dirty="0"/>
            <a:t>Introduction</a:t>
          </a:r>
        </a:p>
      </dgm:t>
    </dgm:pt>
    <dgm:pt modelId="{7A0BD8EC-BB4A-4912-A54E-6F39B681264E}" type="parTrans" cxnId="{AE101ABC-7EA3-4444-A576-8AB15A371C84}">
      <dgm:prSet/>
      <dgm:spPr/>
      <dgm:t>
        <a:bodyPr/>
        <a:lstStyle/>
        <a:p>
          <a:endParaRPr lang="en-US"/>
        </a:p>
      </dgm:t>
    </dgm:pt>
    <dgm:pt modelId="{7A8D4B4D-06E9-4958-810D-A6226B6AC588}" type="sibTrans" cxnId="{AE101ABC-7EA3-4444-A576-8AB15A371C84}">
      <dgm:prSet/>
      <dgm:spPr/>
      <dgm:t>
        <a:bodyPr/>
        <a:lstStyle/>
        <a:p>
          <a:endParaRPr lang="en-US"/>
        </a:p>
      </dgm:t>
    </dgm:pt>
    <dgm:pt modelId="{349299C9-846E-4827-813A-349CCCE20782}">
      <dgm:prSet phldrT="[Text]"/>
      <dgm:spPr/>
      <dgm:t>
        <a:bodyPr/>
        <a:lstStyle/>
        <a:p>
          <a:r>
            <a:rPr lang="en-US" b="0" i="0" u="none" dirty="0"/>
            <a:t>Introducing the project in an attractive manner.</a:t>
          </a:r>
          <a:endParaRPr lang="en-US" dirty="0"/>
        </a:p>
      </dgm:t>
    </dgm:pt>
    <dgm:pt modelId="{AEA27547-B9ED-4994-BD27-04EC297EF367}" type="parTrans" cxnId="{0EFA3039-6828-403C-9445-4359BA6645E6}">
      <dgm:prSet/>
      <dgm:spPr/>
      <dgm:t>
        <a:bodyPr/>
        <a:lstStyle/>
        <a:p>
          <a:endParaRPr lang="en-US"/>
        </a:p>
      </dgm:t>
    </dgm:pt>
    <dgm:pt modelId="{9D819F52-ACA0-4B08-8256-DF6BD8FA3A0B}" type="sibTrans" cxnId="{0EFA3039-6828-403C-9445-4359BA6645E6}">
      <dgm:prSet/>
      <dgm:spPr/>
      <dgm:t>
        <a:bodyPr/>
        <a:lstStyle/>
        <a:p>
          <a:endParaRPr lang="en-US"/>
        </a:p>
      </dgm:t>
    </dgm:pt>
    <dgm:pt modelId="{D07AD3FD-84FF-467E-9693-752776549C61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Function Types</a:t>
          </a:r>
        </a:p>
      </dgm:t>
    </dgm:pt>
    <dgm:pt modelId="{7B691773-F524-4FAD-A272-BDF0B0C4370A}" type="parTrans" cxnId="{55492768-9A5E-4F74-AC7C-959C5C24EFD3}">
      <dgm:prSet/>
      <dgm:spPr/>
      <dgm:t>
        <a:bodyPr/>
        <a:lstStyle/>
        <a:p>
          <a:endParaRPr lang="en-US"/>
        </a:p>
      </dgm:t>
    </dgm:pt>
    <dgm:pt modelId="{A8C9B7A9-BC2A-4753-B7F0-F2E361D95520}" type="sibTrans" cxnId="{55492768-9A5E-4F74-AC7C-959C5C24EFD3}">
      <dgm:prSet/>
      <dgm:spPr/>
      <dgm:t>
        <a:bodyPr/>
        <a:lstStyle/>
        <a:p>
          <a:endParaRPr lang="en-US"/>
        </a:p>
      </dgm:t>
    </dgm:pt>
    <dgm:pt modelId="{5D70EFF5-8B31-4A1F-AE44-51E4CF0013EB}">
      <dgm:prSet phldrT="[Text]"/>
      <dgm:spPr/>
      <dgm:t>
        <a:bodyPr/>
        <a:lstStyle/>
        <a:p>
          <a:r>
            <a:rPr lang="en-US" b="0" i="0" u="none" dirty="0"/>
            <a:t>It will be explained in detail what functions are included within the calculator</a:t>
          </a:r>
          <a:endParaRPr lang="en-US" dirty="0"/>
        </a:p>
      </dgm:t>
    </dgm:pt>
    <dgm:pt modelId="{96C720A0-FEEF-48D1-8DF6-ABA03C304822}" type="parTrans" cxnId="{E97FF64F-8020-497E-AE7D-2395DDA4560D}">
      <dgm:prSet/>
      <dgm:spPr/>
      <dgm:t>
        <a:bodyPr/>
        <a:lstStyle/>
        <a:p>
          <a:endParaRPr lang="en-US"/>
        </a:p>
      </dgm:t>
    </dgm:pt>
    <dgm:pt modelId="{B6A59CDE-18AD-4553-B6C5-FF001A8E8510}" type="sibTrans" cxnId="{E97FF64F-8020-497E-AE7D-2395DDA4560D}">
      <dgm:prSet/>
      <dgm:spPr/>
      <dgm:t>
        <a:bodyPr/>
        <a:lstStyle/>
        <a:p>
          <a:endParaRPr lang="en-US"/>
        </a:p>
      </dgm:t>
    </dgm:pt>
    <dgm:pt modelId="{D71FC021-6A65-44D1-95B9-0E6C89079866}">
      <dgm:prSet phldrT="[Text]"/>
      <dgm:spPr>
        <a:solidFill>
          <a:schemeClr val="accent5"/>
        </a:solidFill>
        <a:ln>
          <a:solidFill>
            <a:schemeClr val="accent5"/>
          </a:solidFill>
        </a:ln>
      </dgm:spPr>
      <dgm:t>
        <a:bodyPr/>
        <a:lstStyle/>
        <a:p>
          <a:r>
            <a:rPr lang="en-US" dirty="0" err="1"/>
            <a:t>Beneifts</a:t>
          </a:r>
          <a:endParaRPr lang="en-US" dirty="0"/>
        </a:p>
      </dgm:t>
    </dgm:pt>
    <dgm:pt modelId="{862AAE39-3AAD-40E3-BA20-90187BD73242}" type="parTrans" cxnId="{53239C96-427C-420B-95DC-546F3B30ED65}">
      <dgm:prSet/>
      <dgm:spPr/>
      <dgm:t>
        <a:bodyPr/>
        <a:lstStyle/>
        <a:p>
          <a:endParaRPr lang="en-US"/>
        </a:p>
      </dgm:t>
    </dgm:pt>
    <dgm:pt modelId="{9B090D9D-470E-46E2-AABB-0368A52481AA}" type="sibTrans" cxnId="{53239C96-427C-420B-95DC-546F3B30ED65}">
      <dgm:prSet/>
      <dgm:spPr/>
      <dgm:t>
        <a:bodyPr/>
        <a:lstStyle/>
        <a:p>
          <a:endParaRPr lang="en-US"/>
        </a:p>
      </dgm:t>
    </dgm:pt>
    <dgm:pt modelId="{4A6BB192-9983-4F48-BBC5-6E384EED7EC5}">
      <dgm:prSet phldrT="[Text]"/>
      <dgm:spPr/>
      <dgm:t>
        <a:bodyPr/>
        <a:lstStyle/>
        <a:p>
          <a:r>
            <a:rPr lang="en-US" b="0" i="0" u="none" dirty="0"/>
            <a:t>During the presentation, the positive outcomes of the project will be discussed </a:t>
          </a:r>
          <a:endParaRPr lang="en-US" dirty="0"/>
        </a:p>
      </dgm:t>
    </dgm:pt>
    <dgm:pt modelId="{230A6E4A-6CED-4DC0-AEFE-6859FE07B658}" type="parTrans" cxnId="{E3115EEA-DE9C-4F06-B8B3-BEB263D5F2B1}">
      <dgm:prSet/>
      <dgm:spPr/>
      <dgm:t>
        <a:bodyPr/>
        <a:lstStyle/>
        <a:p>
          <a:endParaRPr lang="en-US"/>
        </a:p>
      </dgm:t>
    </dgm:pt>
    <dgm:pt modelId="{0B568EC2-5D2A-4B00-8047-B7832F245B44}" type="sibTrans" cxnId="{E3115EEA-DE9C-4F06-B8B3-BEB263D5F2B1}">
      <dgm:prSet/>
      <dgm:spPr/>
      <dgm:t>
        <a:bodyPr/>
        <a:lstStyle/>
        <a:p>
          <a:endParaRPr lang="en-US"/>
        </a:p>
      </dgm:t>
    </dgm:pt>
    <dgm:pt modelId="{5EDA317F-AB2E-47DE-BA46-16FA60C3C561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/>
        <a:lstStyle/>
        <a:p>
          <a:r>
            <a:rPr lang="en-US" dirty="0"/>
            <a:t>Costs</a:t>
          </a:r>
        </a:p>
      </dgm:t>
    </dgm:pt>
    <dgm:pt modelId="{775EBB35-E8CF-4A14-B0A8-45A53D65E711}" type="parTrans" cxnId="{7B8F902E-4BA3-41AA-9991-54805A6B93DE}">
      <dgm:prSet/>
      <dgm:spPr/>
      <dgm:t>
        <a:bodyPr/>
        <a:lstStyle/>
        <a:p>
          <a:endParaRPr lang="en-US"/>
        </a:p>
      </dgm:t>
    </dgm:pt>
    <dgm:pt modelId="{A75B061E-69EA-487C-8330-1430DA0F139D}" type="sibTrans" cxnId="{7B8F902E-4BA3-41AA-9991-54805A6B93DE}">
      <dgm:prSet/>
      <dgm:spPr/>
      <dgm:t>
        <a:bodyPr/>
        <a:lstStyle/>
        <a:p>
          <a:endParaRPr lang="en-US"/>
        </a:p>
      </dgm:t>
    </dgm:pt>
    <dgm:pt modelId="{F757DBC8-3670-4122-937A-47DB91C0F3FE}">
      <dgm:prSet phldrT="[Text]"/>
      <dgm:spPr/>
      <dgm:t>
        <a:bodyPr/>
        <a:lstStyle/>
        <a:p>
          <a:r>
            <a:rPr lang="en-US" b="0" i="0" u="none" dirty="0"/>
            <a:t>The Costs of Implementation will be mentioned in a slide</a:t>
          </a:r>
          <a:endParaRPr lang="en-US" dirty="0"/>
        </a:p>
      </dgm:t>
    </dgm:pt>
    <dgm:pt modelId="{8F483F27-8D97-48E5-9210-1B448F1CE277}" type="parTrans" cxnId="{8A3D4B73-3658-4A4C-9DFE-F59E22A79482}">
      <dgm:prSet/>
      <dgm:spPr/>
      <dgm:t>
        <a:bodyPr/>
        <a:lstStyle/>
        <a:p>
          <a:endParaRPr lang="en-US"/>
        </a:p>
      </dgm:t>
    </dgm:pt>
    <dgm:pt modelId="{A46A41DD-2CA4-4800-8F85-546ABB24ED07}" type="sibTrans" cxnId="{8A3D4B73-3658-4A4C-9DFE-F59E22A79482}">
      <dgm:prSet/>
      <dgm:spPr/>
      <dgm:t>
        <a:bodyPr/>
        <a:lstStyle/>
        <a:p>
          <a:endParaRPr lang="en-US"/>
        </a:p>
      </dgm:t>
    </dgm:pt>
    <dgm:pt modelId="{7B2FF309-5120-45E2-ACC8-F8FAA9DBDA55}">
      <dgm:prSet phldrT="[Text]"/>
      <dgm:spPr>
        <a:solidFill>
          <a:schemeClr val="accent4"/>
        </a:solidFill>
        <a:ln>
          <a:solidFill>
            <a:schemeClr val="accent4"/>
          </a:solidFill>
        </a:ln>
      </dgm:spPr>
      <dgm:t>
        <a:bodyPr/>
        <a:lstStyle/>
        <a:p>
          <a:r>
            <a:rPr lang="en-US" dirty="0"/>
            <a:t>Summary</a:t>
          </a:r>
        </a:p>
      </dgm:t>
    </dgm:pt>
    <dgm:pt modelId="{2CF5AF8A-5687-489A-9838-EDDBB760D421}" type="parTrans" cxnId="{D35DB9DA-961B-46CD-BB14-44CD766D8CB7}">
      <dgm:prSet/>
      <dgm:spPr/>
      <dgm:t>
        <a:bodyPr/>
        <a:lstStyle/>
        <a:p>
          <a:endParaRPr lang="en-US"/>
        </a:p>
      </dgm:t>
    </dgm:pt>
    <dgm:pt modelId="{D5CAA101-B828-45D7-965B-F77CD6FBA109}" type="sibTrans" cxnId="{D35DB9DA-961B-46CD-BB14-44CD766D8CB7}">
      <dgm:prSet/>
      <dgm:spPr/>
      <dgm:t>
        <a:bodyPr/>
        <a:lstStyle/>
        <a:p>
          <a:endParaRPr lang="en-US"/>
        </a:p>
      </dgm:t>
    </dgm:pt>
    <dgm:pt modelId="{EE155DB2-6788-4019-961C-F8B89C275CE8}">
      <dgm:prSet phldrT="[Text]"/>
      <dgm:spPr/>
      <dgm:t>
        <a:bodyPr/>
        <a:lstStyle/>
        <a:p>
          <a:r>
            <a:rPr lang="en-US" dirty="0"/>
            <a:t>The Slide will aim to summarize all possible points of interest.</a:t>
          </a:r>
        </a:p>
      </dgm:t>
    </dgm:pt>
    <dgm:pt modelId="{8395B9D5-FF39-4045-8569-9C13F11FB1E5}" type="parTrans" cxnId="{E3D274C7-DB39-45B8-B18F-742495FE5026}">
      <dgm:prSet/>
      <dgm:spPr/>
      <dgm:t>
        <a:bodyPr/>
        <a:lstStyle/>
        <a:p>
          <a:endParaRPr lang="en-US"/>
        </a:p>
      </dgm:t>
    </dgm:pt>
    <dgm:pt modelId="{F94C628D-62C1-4AF5-B102-2A2AA7FD22DE}" type="sibTrans" cxnId="{E3D274C7-DB39-45B8-B18F-742495FE5026}">
      <dgm:prSet/>
      <dgm:spPr/>
      <dgm:t>
        <a:bodyPr/>
        <a:lstStyle/>
        <a:p>
          <a:endParaRPr lang="en-US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chemeClr val="accent2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chemeClr val="accent1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0B65942F-B336-42B6-A72B-DA6B6B07B79B}" type="pres">
      <dgm:prSet presAssocID="{9B090D9D-470E-46E2-AABB-0368A52481AA}" presName="space" presStyleCnt="0"/>
      <dgm:spPr/>
    </dgm:pt>
    <dgm:pt modelId="{1D5539F6-8B97-4801-8139-D49EE44FFF3E}" type="pres">
      <dgm:prSet presAssocID="{5EDA317F-AB2E-47DE-BA46-16FA60C3C561}" presName="composite" presStyleCnt="0"/>
      <dgm:spPr/>
    </dgm:pt>
    <dgm:pt modelId="{2377F551-4CF6-4656-B644-60A7FC1B0F64}" type="pres">
      <dgm:prSet presAssocID="{5EDA317F-AB2E-47DE-BA46-16FA60C3C561}" presName="L" presStyleLbl="solidFgAcc1" presStyleIdx="3" presStyleCnt="5">
        <dgm:presLayoutVars>
          <dgm:chMax val="0"/>
          <dgm:chPref val="0"/>
        </dgm:presLayoutVars>
      </dgm:prSet>
      <dgm:spPr>
        <a:ln>
          <a:solidFill>
            <a:schemeClr val="accent3"/>
          </a:solidFill>
        </a:ln>
      </dgm:spPr>
    </dgm:pt>
    <dgm:pt modelId="{69ED255C-64AC-4764-BC2C-7679ECCC9FE9}" type="pres">
      <dgm:prSet presAssocID="{5EDA317F-AB2E-47DE-BA46-16FA60C3C561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1F1B09A6-DA7E-41D1-B8A6-E3B6E775E5C1}" type="pres">
      <dgm:prSet presAssocID="{5EDA317F-AB2E-47DE-BA46-16FA60C3C561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89DACDC6-8676-47A4-A430-164754F46172}" type="pres">
      <dgm:prSet presAssocID="{5EDA317F-AB2E-47DE-BA46-16FA60C3C561}" presName="EmptyPlaceHolder" presStyleCnt="0"/>
      <dgm:spPr/>
    </dgm:pt>
    <dgm:pt modelId="{38A6C30B-D5BF-4A1A-A273-D265DC00F2EC}" type="pres">
      <dgm:prSet presAssocID="{A75B061E-69EA-487C-8330-1430DA0F139D}" presName="space" presStyleCnt="0"/>
      <dgm:spPr/>
    </dgm:pt>
    <dgm:pt modelId="{761684DA-3DB5-4618-9A30-6E2731CDFCA3}" type="pres">
      <dgm:prSet presAssocID="{7B2FF309-5120-45E2-ACC8-F8FAA9DBDA55}" presName="composite" presStyleCnt="0"/>
      <dgm:spPr/>
    </dgm:pt>
    <dgm:pt modelId="{E2C584B7-5B6E-4F6E-A7B8-E679FEF7BC4D}" type="pres">
      <dgm:prSet presAssocID="{7B2FF309-5120-45E2-ACC8-F8FAA9DBDA55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4"/>
          </a:solidFill>
        </a:ln>
      </dgm:spPr>
    </dgm:pt>
    <dgm:pt modelId="{B89F8758-DA9D-4018-859A-710084D7ABF3}" type="pres">
      <dgm:prSet presAssocID="{7B2FF309-5120-45E2-ACC8-F8FAA9DBDA55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B73D2BBA-574C-491E-A31C-8B6EA5CC871A}" type="pres">
      <dgm:prSet presAssocID="{7B2FF309-5120-45E2-ACC8-F8FAA9DBDA55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DC9D8E0A-674F-4E74-BF10-5C0EF64E638E}" type="pres">
      <dgm:prSet presAssocID="{7B2FF309-5120-45E2-ACC8-F8FAA9DBDA55}" presName="EmptyPlaceHolder" presStyleCnt="0"/>
      <dgm:spPr/>
    </dgm:pt>
  </dgm:ptLst>
  <dgm:cxnLst>
    <dgm:cxn modelId="{A903DE1B-AC8A-4C77-850B-32A9F4D87BCB}" type="presOf" srcId="{5EDA317F-AB2E-47DE-BA46-16FA60C3C561}" destId="{69ED255C-64AC-4764-BC2C-7679ECCC9FE9}" srcOrd="0" destOrd="0" presId="urn:microsoft.com/office/officeart/2016/7/layout/AccentHomeChevronProcess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7B8F902E-4BA3-41AA-9991-54805A6B93DE}" srcId="{55C0B14E-AEA6-48D3-A387-ED4A3A3BF840}" destId="{5EDA317F-AB2E-47DE-BA46-16FA60C3C561}" srcOrd="3" destOrd="0" parTransId="{775EBB35-E8CF-4A14-B0A8-45A53D65E711}" sibTransId="{A75B061E-69EA-487C-8330-1430DA0F139D}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F5A7A062-FA53-4976-B49E-235CE658F38A}" type="presOf" srcId="{EE155DB2-6788-4019-961C-F8B89C275CE8}" destId="{B73D2BBA-574C-491E-A31C-8B6EA5CC871A}" srcOrd="0" destOrd="0" presId="urn:microsoft.com/office/officeart/2016/7/layout/AccentHomeChevronProcess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8A3D4B73-3658-4A4C-9DFE-F59E22A79482}" srcId="{5EDA317F-AB2E-47DE-BA46-16FA60C3C561}" destId="{F757DBC8-3670-4122-937A-47DB91C0F3FE}" srcOrd="0" destOrd="0" parTransId="{8F483F27-8D97-48E5-9210-1B448F1CE277}" sibTransId="{A46A41DD-2CA4-4800-8F85-546ABB24ED07}"/>
    <dgm:cxn modelId="{00A52954-B4C4-4ECD-B0D0-AE5EF5CDC4E1}" type="presOf" srcId="{7B2FF309-5120-45E2-ACC8-F8FAA9DBDA55}" destId="{B89F8758-DA9D-4018-859A-710084D7ABF3}" srcOrd="0" destOrd="0" presId="urn:microsoft.com/office/officeart/2016/7/layout/AccentHomeChevronProcess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D8B51958-63B3-49F6-A150-9B1A638B15CE}" type="presOf" srcId="{F757DBC8-3670-4122-937A-47DB91C0F3FE}" destId="{1F1B09A6-DA7E-41D1-B8A6-E3B6E775E5C1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E3D274C7-DB39-45B8-B18F-742495FE5026}" srcId="{7B2FF309-5120-45E2-ACC8-F8FAA9DBDA55}" destId="{EE155DB2-6788-4019-961C-F8B89C275CE8}" srcOrd="0" destOrd="0" parTransId="{8395B9D5-FF39-4045-8569-9C13F11FB1E5}" sibTransId="{F94C628D-62C1-4AF5-B102-2A2AA7FD22DE}"/>
    <dgm:cxn modelId="{D35DB9DA-961B-46CD-BB14-44CD766D8CB7}" srcId="{55C0B14E-AEA6-48D3-A387-ED4A3A3BF840}" destId="{7B2FF309-5120-45E2-ACC8-F8FAA9DBDA55}" srcOrd="4" destOrd="0" parTransId="{2CF5AF8A-5687-489A-9838-EDDBB760D421}" sibTransId="{D5CAA101-B828-45D7-965B-F77CD6FBA109}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505D5263-214F-48F5-9678-AA87C7C04F54}" type="presParOf" srcId="{594BF422-752C-42F3-A230-3D0E6AE9A886}" destId="{0B65942F-B336-42B6-A72B-DA6B6B07B79B}" srcOrd="5" destOrd="0" presId="urn:microsoft.com/office/officeart/2016/7/layout/AccentHomeChevronProcess"/>
    <dgm:cxn modelId="{F0861DFD-F2E8-400C-9B5C-4AA4849B2BE4}" type="presParOf" srcId="{594BF422-752C-42F3-A230-3D0E6AE9A886}" destId="{1D5539F6-8B97-4801-8139-D49EE44FFF3E}" srcOrd="6" destOrd="0" presId="urn:microsoft.com/office/officeart/2016/7/layout/AccentHomeChevronProcess"/>
    <dgm:cxn modelId="{D22CB840-CF4F-404F-97C0-0629311A5E51}" type="presParOf" srcId="{1D5539F6-8B97-4801-8139-D49EE44FFF3E}" destId="{2377F551-4CF6-4656-B644-60A7FC1B0F64}" srcOrd="0" destOrd="0" presId="urn:microsoft.com/office/officeart/2016/7/layout/AccentHomeChevronProcess"/>
    <dgm:cxn modelId="{6FFE5C0B-250C-4EEB-9BDD-E47B6B414225}" type="presParOf" srcId="{1D5539F6-8B97-4801-8139-D49EE44FFF3E}" destId="{69ED255C-64AC-4764-BC2C-7679ECCC9FE9}" srcOrd="1" destOrd="0" presId="urn:microsoft.com/office/officeart/2016/7/layout/AccentHomeChevronProcess"/>
    <dgm:cxn modelId="{EB2B0AEE-0679-4C51-B5D9-13C0989C2DC6}" type="presParOf" srcId="{1D5539F6-8B97-4801-8139-D49EE44FFF3E}" destId="{1F1B09A6-DA7E-41D1-B8A6-E3B6E775E5C1}" srcOrd="2" destOrd="0" presId="urn:microsoft.com/office/officeart/2016/7/layout/AccentHomeChevronProcess"/>
    <dgm:cxn modelId="{21A6189F-60BA-4472-B858-99323388D0B0}" type="presParOf" srcId="{1D5539F6-8B97-4801-8139-D49EE44FFF3E}" destId="{89DACDC6-8676-47A4-A430-164754F46172}" srcOrd="3" destOrd="0" presId="urn:microsoft.com/office/officeart/2016/7/layout/AccentHomeChevronProcess"/>
    <dgm:cxn modelId="{7D7FFE7B-0A37-4D36-9728-C99051BA3C40}" type="presParOf" srcId="{594BF422-752C-42F3-A230-3D0E6AE9A886}" destId="{38A6C30B-D5BF-4A1A-A273-D265DC00F2EC}" srcOrd="7" destOrd="0" presId="urn:microsoft.com/office/officeart/2016/7/layout/AccentHomeChevronProcess"/>
    <dgm:cxn modelId="{626D4800-17BB-462C-BE7D-935B963B6EC7}" type="presParOf" srcId="{594BF422-752C-42F3-A230-3D0E6AE9A886}" destId="{761684DA-3DB5-4618-9A30-6E2731CDFCA3}" srcOrd="8" destOrd="0" presId="urn:microsoft.com/office/officeart/2016/7/layout/AccentHomeChevronProcess"/>
    <dgm:cxn modelId="{2B2ED8B7-5577-4410-8D8A-61A1D71B9F15}" type="presParOf" srcId="{761684DA-3DB5-4618-9A30-6E2731CDFCA3}" destId="{E2C584B7-5B6E-4F6E-A7B8-E679FEF7BC4D}" srcOrd="0" destOrd="0" presId="urn:microsoft.com/office/officeart/2016/7/layout/AccentHomeChevronProcess"/>
    <dgm:cxn modelId="{CFB7BBCC-4189-422A-9163-265E17C16D21}" type="presParOf" srcId="{761684DA-3DB5-4618-9A30-6E2731CDFCA3}" destId="{B89F8758-DA9D-4018-859A-710084D7ABF3}" srcOrd="1" destOrd="0" presId="urn:microsoft.com/office/officeart/2016/7/layout/AccentHomeChevronProcess"/>
    <dgm:cxn modelId="{72C8C8DD-71B0-4E2B-BE4F-7AF4AF3DD218}" type="presParOf" srcId="{761684DA-3DB5-4618-9A30-6E2731CDFCA3}" destId="{B73D2BBA-574C-491E-A31C-8B6EA5CC871A}" srcOrd="2" destOrd="0" presId="urn:microsoft.com/office/officeart/2016/7/layout/AccentHomeChevronProcess"/>
    <dgm:cxn modelId="{34912DD7-C0FC-4C18-ABAB-DA8DF69C4254}" type="presParOf" srcId="{761684DA-3DB5-4618-9A30-6E2731CDFCA3}" destId="{DC9D8E0A-674F-4E74-BF10-5C0EF64E638E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3CA95F9-8BCF-40C1-B842-BCFFD43632F6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Abdelrahman Shady</a:t>
          </a:r>
        </a:p>
      </dgm:t>
    </dgm:pt>
    <dgm:pt modelId="{FC4F4986-5DCD-4DC2-B7FD-2C5FABEF9979}" type="parTrans" cxnId="{E6EDE7CF-5B3F-4E2C-99EE-D5462F0EC9CE}">
      <dgm:prSet/>
      <dgm:spPr/>
      <dgm:t>
        <a:bodyPr/>
        <a:lstStyle/>
        <a:p>
          <a:endParaRPr lang="en-US"/>
        </a:p>
      </dgm:t>
    </dgm:pt>
    <dgm:pt modelId="{D868EA7F-D868-4231-86D5-66D9B2DF2F62}" type="sibTrans" cxnId="{E6EDE7CF-5B3F-4E2C-99EE-D5462F0EC9CE}">
      <dgm:prSet/>
      <dgm:spPr/>
      <dgm:t>
        <a:bodyPr/>
        <a:lstStyle/>
        <a:p>
          <a:endParaRPr lang="en-US"/>
        </a:p>
      </dgm:t>
    </dgm:pt>
    <dgm:pt modelId="{1E293C9C-50F7-4DF0-A45F-EF6AA41E15B2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Omar Hazem</a:t>
          </a:r>
        </a:p>
      </dgm:t>
    </dgm:pt>
    <dgm:pt modelId="{04936CC5-1B2F-4620-ABDF-F195956C3F4A}" type="parTrans" cxnId="{A7E7000F-0D10-4D88-844F-C9CB2A6A39DA}">
      <dgm:prSet/>
      <dgm:spPr/>
      <dgm:t>
        <a:bodyPr/>
        <a:lstStyle/>
        <a:p>
          <a:endParaRPr lang="en-US"/>
        </a:p>
      </dgm:t>
    </dgm:pt>
    <dgm:pt modelId="{E019F05B-61F4-4915-9D10-5D6F328EA591}" type="sibTrans" cxnId="{A7E7000F-0D10-4D88-844F-C9CB2A6A39DA}">
      <dgm:prSet/>
      <dgm:spPr/>
      <dgm:t>
        <a:bodyPr/>
        <a:lstStyle/>
        <a:p>
          <a:endParaRPr lang="en-US"/>
        </a:p>
      </dgm:t>
    </dgm:pt>
    <dgm:pt modelId="{DA3F2F2F-B5A8-4CFD-ABCE-1BC48CD913AF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Mohamed Hany</a:t>
          </a:r>
        </a:p>
      </dgm:t>
    </dgm:pt>
    <dgm:pt modelId="{D4AFA5E0-6624-49A6-B10B-4FFA7483C001}" type="parTrans" cxnId="{307321D6-32A9-4F29-A35B-8328C6417311}">
      <dgm:prSet/>
      <dgm:spPr/>
      <dgm:t>
        <a:bodyPr/>
        <a:lstStyle/>
        <a:p>
          <a:endParaRPr lang="en-US"/>
        </a:p>
      </dgm:t>
    </dgm:pt>
    <dgm:pt modelId="{038FE749-6004-418E-86C7-7C1B1D7930F4}" type="sibTrans" cxnId="{307321D6-32A9-4F29-A35B-8328C6417311}">
      <dgm:prSet/>
      <dgm:spPr/>
      <dgm:t>
        <a:bodyPr/>
        <a:lstStyle/>
        <a:p>
          <a:endParaRPr lang="en-US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3" custScaleX="130326" custScaleY="146617"/>
      <dgm:spPr>
        <a:prstGeom prst="rect">
          <a:avLst/>
        </a:prstGeom>
        <a:ln>
          <a:noFill/>
        </a:ln>
      </dgm:spPr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6" custLinFactNeighborX="-6516" custLinFactNeighborY="35421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6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3" custScaleX="53344" custScaleY="70975" custLinFactNeighborX="3682" custLinFactNeighborY="-5464"/>
      <dgm:spPr>
        <a:prstGeom prst="rect">
          <a:avLst/>
        </a:prstGeom>
        <a:ln>
          <a:noFill/>
        </a:ln>
      </dgm:spPr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6" custLinFactNeighborX="1" custLinFactNeighborY="26576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6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3" custScaleX="130326" custScaleY="146617" custLinFactNeighborX="2791" custLinFactNeighborY="-5464"/>
      <dgm:spPr>
        <a:prstGeom prst="rect">
          <a:avLst/>
        </a:prstGeom>
        <a:ln>
          <a:noFill/>
        </a:ln>
      </dgm:spPr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6" custLinFactNeighborX="10710" custLinFactNeighborY="21339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6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909957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1934" y="2872740"/>
          <a:ext cx="2062943" cy="662940"/>
        </a:xfrm>
        <a:prstGeom prst="homePlate">
          <a:avLst>
            <a:gd name="adj" fmla="val 25000"/>
          </a:avLst>
        </a:prstGeom>
        <a:solidFill>
          <a:schemeClr val="accent2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Introduction</a:t>
          </a:r>
        </a:p>
      </dsp:txBody>
      <dsp:txXfrm>
        <a:off x="1934" y="2872740"/>
        <a:ext cx="1980076" cy="662940"/>
      </dsp:txXfrm>
    </dsp:sp>
    <dsp:sp modelId="{810D7AA7-A541-4507-BE7F-36CCF210089F}">
      <dsp:nvSpPr>
        <dsp:cNvPr id="0" name=""/>
        <dsp:cNvSpPr/>
      </dsp:nvSpPr>
      <dsp:spPr>
        <a:xfrm>
          <a:off x="166970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/>
            <a:t>Introducing the project in an attractive manner.</a:t>
          </a:r>
          <a:endParaRPr lang="en-US" sz="1600" kern="1200" dirty="0"/>
        </a:p>
      </dsp:txBody>
      <dsp:txXfrm>
        <a:off x="166970" y="982941"/>
        <a:ext cx="1675110" cy="1414310"/>
      </dsp:txXfrm>
    </dsp:sp>
    <dsp:sp modelId="{E41E7729-FD3F-426D-804C-45BD60BD762D}">
      <dsp:nvSpPr>
        <dsp:cNvPr id="0" name=""/>
        <dsp:cNvSpPr/>
      </dsp:nvSpPr>
      <dsp:spPr>
        <a:xfrm rot="5400000">
          <a:off x="1049839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1961731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Function Types</a:t>
          </a:r>
        </a:p>
      </dsp:txBody>
      <dsp:txXfrm>
        <a:off x="2127466" y="2872740"/>
        <a:ext cx="1731473" cy="662940"/>
      </dsp:txXfrm>
    </dsp:sp>
    <dsp:sp modelId="{5E07F9E4-149C-4A89-848F-4ABDD305F0C5}">
      <dsp:nvSpPr>
        <dsp:cNvPr id="0" name=""/>
        <dsp:cNvSpPr/>
      </dsp:nvSpPr>
      <dsp:spPr>
        <a:xfrm>
          <a:off x="2126766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/>
            <a:t>It will be explained in detail what functions are included within the calculator</a:t>
          </a:r>
          <a:endParaRPr lang="en-US" sz="1600" kern="1200" dirty="0"/>
        </a:p>
      </dsp:txBody>
      <dsp:txXfrm>
        <a:off x="2126766" y="982941"/>
        <a:ext cx="1675110" cy="1414310"/>
      </dsp:txXfrm>
    </dsp:sp>
    <dsp:sp modelId="{473F2067-7126-4D56-A328-5A8CFD3D8D52}">
      <dsp:nvSpPr>
        <dsp:cNvPr id="0" name=""/>
        <dsp:cNvSpPr/>
      </dsp:nvSpPr>
      <dsp:spPr>
        <a:xfrm rot="5400000">
          <a:off x="3009635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3921528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5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Beneifts</a:t>
          </a:r>
          <a:endParaRPr lang="en-US" sz="1600" kern="1200" dirty="0"/>
        </a:p>
      </dsp:txBody>
      <dsp:txXfrm>
        <a:off x="4087263" y="2872740"/>
        <a:ext cx="1731473" cy="662940"/>
      </dsp:txXfrm>
    </dsp:sp>
    <dsp:sp modelId="{FD7B29F2-0D66-4B4B-BC8A-82DA23575305}">
      <dsp:nvSpPr>
        <dsp:cNvPr id="0" name=""/>
        <dsp:cNvSpPr/>
      </dsp:nvSpPr>
      <dsp:spPr>
        <a:xfrm>
          <a:off x="4086563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/>
            <a:t>During the presentation, the positive outcomes of the project will be discussed </a:t>
          </a:r>
          <a:endParaRPr lang="en-US" sz="1600" kern="1200" dirty="0"/>
        </a:p>
      </dsp:txBody>
      <dsp:txXfrm>
        <a:off x="4086563" y="982941"/>
        <a:ext cx="1675110" cy="1414310"/>
      </dsp:txXfrm>
    </dsp:sp>
    <dsp:sp modelId="{2377F551-4CF6-4656-B644-60A7FC1B0F64}">
      <dsp:nvSpPr>
        <dsp:cNvPr id="0" name=""/>
        <dsp:cNvSpPr/>
      </dsp:nvSpPr>
      <dsp:spPr>
        <a:xfrm rot="5400000">
          <a:off x="4969432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D255C-64AC-4764-BC2C-7679ECCC9FE9}">
      <dsp:nvSpPr>
        <dsp:cNvPr id="0" name=""/>
        <dsp:cNvSpPr/>
      </dsp:nvSpPr>
      <dsp:spPr>
        <a:xfrm>
          <a:off x="5881324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3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Costs</a:t>
          </a:r>
        </a:p>
      </dsp:txBody>
      <dsp:txXfrm>
        <a:off x="6047059" y="2872740"/>
        <a:ext cx="1731473" cy="662940"/>
      </dsp:txXfrm>
    </dsp:sp>
    <dsp:sp modelId="{1F1B09A6-DA7E-41D1-B8A6-E3B6E775E5C1}">
      <dsp:nvSpPr>
        <dsp:cNvPr id="0" name=""/>
        <dsp:cNvSpPr/>
      </dsp:nvSpPr>
      <dsp:spPr>
        <a:xfrm>
          <a:off x="6046360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/>
            <a:t>The Costs of Implementation will be mentioned in a slide</a:t>
          </a:r>
          <a:endParaRPr lang="en-US" sz="1600" kern="1200" dirty="0"/>
        </a:p>
      </dsp:txBody>
      <dsp:txXfrm>
        <a:off x="6046360" y="982941"/>
        <a:ext cx="1675110" cy="1414310"/>
      </dsp:txXfrm>
    </dsp:sp>
    <dsp:sp modelId="{E2C584B7-5B6E-4F6E-A7B8-E679FEF7BC4D}">
      <dsp:nvSpPr>
        <dsp:cNvPr id="0" name=""/>
        <dsp:cNvSpPr/>
      </dsp:nvSpPr>
      <dsp:spPr>
        <a:xfrm rot="5400000">
          <a:off x="6929229" y="1795812"/>
          <a:ext cx="1988820" cy="165035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F8758-DA9D-4018-859A-710084D7ABF3}">
      <dsp:nvSpPr>
        <dsp:cNvPr id="0" name=""/>
        <dsp:cNvSpPr/>
      </dsp:nvSpPr>
      <dsp:spPr>
        <a:xfrm>
          <a:off x="7841121" y="2872740"/>
          <a:ext cx="2062943" cy="662940"/>
        </a:xfrm>
        <a:prstGeom prst="chevron">
          <a:avLst>
            <a:gd name="adj" fmla="val 25000"/>
          </a:avLst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Summary</a:t>
          </a:r>
        </a:p>
      </dsp:txBody>
      <dsp:txXfrm>
        <a:off x="8006856" y="2872740"/>
        <a:ext cx="1731473" cy="662940"/>
      </dsp:txXfrm>
    </dsp:sp>
    <dsp:sp modelId="{B73D2BBA-574C-491E-A31C-8B6EA5CC871A}">
      <dsp:nvSpPr>
        <dsp:cNvPr id="0" name=""/>
        <dsp:cNvSpPr/>
      </dsp:nvSpPr>
      <dsp:spPr>
        <a:xfrm>
          <a:off x="8006156" y="982941"/>
          <a:ext cx="1675110" cy="141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The Slide will aim to summarize all possible points of interest.</a:t>
          </a:r>
        </a:p>
      </dsp:txBody>
      <dsp:txXfrm>
        <a:off x="8006156" y="982941"/>
        <a:ext cx="1675110" cy="14143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1476261" y="460948"/>
          <a:ext cx="2194559" cy="246888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1220980" y="3036314"/>
          <a:ext cx="2393235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800" kern="1200" dirty="0">
              <a:solidFill>
                <a:schemeClr val="bg1"/>
              </a:solidFill>
            </a:rPr>
            <a:t>Abdelrahman Shady</a:t>
          </a:r>
        </a:p>
      </dsp:txBody>
      <dsp:txXfrm>
        <a:off x="1220980" y="3036314"/>
        <a:ext cx="2393235" cy="487349"/>
      </dsp:txXfrm>
    </dsp:sp>
    <dsp:sp modelId="{7D166BBB-55AF-452C-B9A0-94A1EE55FF4F}">
      <dsp:nvSpPr>
        <dsp:cNvPr id="0" name=""/>
        <dsp:cNvSpPr/>
      </dsp:nvSpPr>
      <dsp:spPr>
        <a:xfrm>
          <a:off x="1376923" y="3416310"/>
          <a:ext cx="2393235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4998464" y="1005807"/>
          <a:ext cx="898259" cy="1195148"/>
        </a:xfrm>
        <a:prstGeom prst="rect">
          <a:avLst/>
        </a:prstGeom>
        <a:solidFill>
          <a:schemeClr val="accent2">
            <a:hueOff val="3081649"/>
            <a:satOff val="0"/>
            <a:lumOff val="9314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4188999" y="2993208"/>
          <a:ext cx="2393235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800" kern="1200" dirty="0">
              <a:solidFill>
                <a:schemeClr val="bg1"/>
              </a:solidFill>
            </a:rPr>
            <a:t>Omar Hazem</a:t>
          </a:r>
        </a:p>
      </dsp:txBody>
      <dsp:txXfrm>
        <a:off x="4188999" y="2993208"/>
        <a:ext cx="2393235" cy="487349"/>
      </dsp:txXfrm>
    </dsp:sp>
    <dsp:sp modelId="{1223E777-77CB-4A9A-BF21-12B513842696}">
      <dsp:nvSpPr>
        <dsp:cNvPr id="0" name=""/>
        <dsp:cNvSpPr/>
      </dsp:nvSpPr>
      <dsp:spPr>
        <a:xfrm>
          <a:off x="4188975" y="3416310"/>
          <a:ext cx="2393235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7147363" y="368939"/>
          <a:ext cx="2194559" cy="2468883"/>
        </a:xfrm>
        <a:prstGeom prst="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7257343" y="2967686"/>
          <a:ext cx="2393235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800" kern="1200" dirty="0">
              <a:solidFill>
                <a:schemeClr val="bg1"/>
              </a:solidFill>
            </a:rPr>
            <a:t>Mohamed Hany</a:t>
          </a:r>
        </a:p>
      </dsp:txBody>
      <dsp:txXfrm>
        <a:off x="7257343" y="2967686"/>
        <a:ext cx="2393235" cy="487349"/>
      </dsp:txXfrm>
    </dsp:sp>
    <dsp:sp modelId="{EE420F84-477D-4635-BEF8-66426E9A259D}">
      <dsp:nvSpPr>
        <dsp:cNvPr id="0" name=""/>
        <dsp:cNvSpPr/>
      </dsp:nvSpPr>
      <dsp:spPr>
        <a:xfrm>
          <a:off x="7001027" y="3416310"/>
          <a:ext cx="2393235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People Portrait List"/>
  <dgm:desc val="People Portrait List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1/10/2024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diagramLayout" Target="../diagrams/layout2.xml"/><Relationship Id="rId7" Type="http://schemas.openxmlformats.org/officeDocument/2006/relationships/image" Target="../media/image6.jp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pc="400" dirty="0"/>
              <a:t>Codex calculator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By:</a:t>
            </a:r>
          </a:p>
          <a:p>
            <a:r>
              <a:rPr lang="en-US" sz="2000" dirty="0">
                <a:solidFill>
                  <a:schemeClr val="bg1"/>
                </a:solidFill>
              </a:rPr>
              <a:t>Mr. Omar Hazem</a:t>
            </a:r>
          </a:p>
          <a:p>
            <a:r>
              <a:rPr lang="en-US" dirty="0"/>
              <a:t>Mr. Mohamed Hany</a:t>
            </a:r>
          </a:p>
          <a:p>
            <a:r>
              <a:rPr lang="en-US" sz="2000" dirty="0">
                <a:solidFill>
                  <a:schemeClr val="bg1"/>
                </a:solidFill>
              </a:rPr>
              <a:t>Mr. Abdelrahman Shady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FB28F-C9D7-439B-B863-44B4E851A0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9933FF"/>
                </a:solidFill>
              </a:rPr>
              <a:t>Summary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0061247-EA4F-4DFA-AFCE-648487762C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With this calculator, one can use it commercially &amp; attract profit since many students nowadays use online calculators for their academic studies. This can be used to this Calculator into a potential successful idea.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249ACE4E-0038-4BA2-8883-8C3F73B7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Codex calculator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1" name="Picture Placeholder 10" descr="A computer screen with colorful lines&#10;&#10;Description automatically generated">
            <a:extLst>
              <a:ext uri="{FF2B5EF4-FFF2-40B4-BE49-F238E27FC236}">
                <a16:creationId xmlns:a16="http://schemas.microsoft.com/office/drawing/2014/main" id="{77814762-FE60-5CD6-6009-6D795BA69B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471" b="471"/>
          <a:stretch>
            <a:fillRect/>
          </a:stretch>
        </p:blipFill>
        <p:spPr/>
      </p:pic>
      <p:pic>
        <p:nvPicPr>
          <p:cNvPr id="15" name="Picture Placeholder 14" descr="A person holding a pen and paper&#10;&#10;Description automatically generated">
            <a:extLst>
              <a:ext uri="{FF2B5EF4-FFF2-40B4-BE49-F238E27FC236}">
                <a16:creationId xmlns:a16="http://schemas.microsoft.com/office/drawing/2014/main" id="{FC7F3A5E-40FD-C841-FBB4-3724201CEC6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7258" r="17258"/>
          <a:stretch>
            <a:fillRect/>
          </a:stretch>
        </p:blipFill>
        <p:spPr/>
      </p:pic>
      <p:pic>
        <p:nvPicPr>
          <p:cNvPr id="21" name="Picture Placeholder 20" descr="A person working on a computer&#10;&#10;Description automatically generated">
            <a:extLst>
              <a:ext uri="{FF2B5EF4-FFF2-40B4-BE49-F238E27FC236}">
                <a16:creationId xmlns:a16="http://schemas.microsoft.com/office/drawing/2014/main" id="{579ADE3B-B93C-7311-731C-032AEADFE67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7263" r="172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287FE-1EFA-4C15-BFDD-1EE3F2D3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7C214-9C4B-410D-816A-6B3C8059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Codex calculator</a:t>
            </a:r>
          </a:p>
        </p:txBody>
      </p:sp>
      <p:graphicFrame>
        <p:nvGraphicFramePr>
          <p:cNvPr id="7" name="Content Placeholder 2" descr="Team SmartArt graphic">
            <a:extLst>
              <a:ext uri="{FF2B5EF4-FFF2-40B4-BE49-F238E27FC236}">
                <a16:creationId xmlns:a16="http://schemas.microsoft.com/office/drawing/2014/main" id="{03C6056F-38E4-47B4-87B7-F1F7D129B6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447873"/>
              </p:ext>
            </p:extLst>
          </p:nvPr>
        </p:nvGraphicFramePr>
        <p:xfrm>
          <a:off x="576263" y="1825625"/>
          <a:ext cx="107711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" name="Picture 3" descr="A child standing on a beach&#10;&#10;Description automatically generated">
            <a:extLst>
              <a:ext uri="{FF2B5EF4-FFF2-40B4-BE49-F238E27FC236}">
                <a16:creationId xmlns:a16="http://schemas.microsoft.com/office/drawing/2014/main" id="{903F1893-10FB-C6D1-BB29-022903A8CC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2242" y="2177716"/>
            <a:ext cx="2514600" cy="2514600"/>
          </a:xfrm>
          <a:prstGeom prst="rect">
            <a:avLst/>
          </a:prstGeom>
        </p:spPr>
      </p:pic>
      <p:pic>
        <p:nvPicPr>
          <p:cNvPr id="9" name="Picture 8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D1F72EBD-4117-897D-8D50-E1872E182E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36558" y="2234615"/>
            <a:ext cx="2514600" cy="2514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1D42B6-DD68-0850-228F-F8075171D8A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46544" y="2135563"/>
            <a:ext cx="1631246" cy="258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028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A calculator with blue text&#10;&#10;Description automatically generated">
            <a:extLst>
              <a:ext uri="{FF2B5EF4-FFF2-40B4-BE49-F238E27FC236}">
                <a16:creationId xmlns:a16="http://schemas.microsoft.com/office/drawing/2014/main" id="{155FD9C1-D5A9-AF01-84E1-64A9095FF21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41" b="41"/>
          <a:stretch>
            <a:fillRect/>
          </a:stretch>
        </p:blipFill>
        <p:spPr>
          <a:xfrm>
            <a:off x="1776413" y="407988"/>
            <a:ext cx="1952625" cy="1951037"/>
          </a:xfrm>
        </p:spPr>
      </p:pic>
      <p:pic>
        <p:nvPicPr>
          <p:cNvPr id="19" name="Picture Placeholder 18" descr="A keyboard and a computer screen&#10;&#10;Description automatically generated">
            <a:extLst>
              <a:ext uri="{FF2B5EF4-FFF2-40B4-BE49-F238E27FC236}">
                <a16:creationId xmlns:a16="http://schemas.microsoft.com/office/drawing/2014/main" id="{5142A016-1577-4E33-08D6-F75615A8FC3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6518" r="16518"/>
          <a:stretch>
            <a:fillRect/>
          </a:stretch>
        </p:blipFill>
        <p:spPr>
          <a:xfrm>
            <a:off x="3529013" y="1973263"/>
            <a:ext cx="2289175" cy="2273300"/>
          </a:xfrm>
        </p:spPr>
      </p:pic>
      <p:pic>
        <p:nvPicPr>
          <p:cNvPr id="25" name="Picture Placeholder 24" descr="A paper with a cube and pencils on a table&#10;&#10;Description automatically generated">
            <a:extLst>
              <a:ext uri="{FF2B5EF4-FFF2-40B4-BE49-F238E27FC236}">
                <a16:creationId xmlns:a16="http://schemas.microsoft.com/office/drawing/2014/main" id="{4669EF6D-CDF7-F242-7923-393F79EF34A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/>
          <a:srcRect t="23690" b="23690"/>
          <a:stretch>
            <a:fillRect/>
          </a:stretch>
        </p:blipFill>
        <p:spPr>
          <a:xfrm>
            <a:off x="5580063" y="4386263"/>
            <a:ext cx="3119437" cy="2462212"/>
          </a:xfrm>
        </p:spPr>
      </p:pic>
      <p:pic>
        <p:nvPicPr>
          <p:cNvPr id="17" name="Picture Placeholder 16" descr="A calculator pen and glasses on a paper&#10;&#10;Description automatically generated">
            <a:extLst>
              <a:ext uri="{FF2B5EF4-FFF2-40B4-BE49-F238E27FC236}">
                <a16:creationId xmlns:a16="http://schemas.microsoft.com/office/drawing/2014/main" id="{AD4A3C37-1005-BFED-28B1-06ED131B09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t="13550" r="-2" b="31203"/>
          <a:stretch/>
        </p:blipFill>
        <p:spPr>
          <a:xfrm>
            <a:off x="1092905" y="4018982"/>
            <a:ext cx="3854161" cy="2839018"/>
          </a:xfrm>
          <a:noFill/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Codex calculator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7510" y="6094476"/>
            <a:ext cx="3654490" cy="753999"/>
          </a:xfrm>
        </p:spPr>
        <p:txBody>
          <a:bodyPr>
            <a:normAutofit/>
          </a:bodyPr>
          <a:lstStyle/>
          <a:p>
            <a:r>
              <a:rPr lang="en-US" dirty="0"/>
              <a:t>A. Shady, O. Hazem, &amp; M. Hany</a:t>
            </a:r>
          </a:p>
          <a:p>
            <a:r>
              <a:rPr lang="en-US" dirty="0"/>
              <a:t>www.Codex.net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Main Functions</a:t>
            </a:r>
          </a:p>
          <a:p>
            <a:r>
              <a:rPr lang="en-US" dirty="0"/>
              <a:t>Benefits</a:t>
            </a:r>
          </a:p>
          <a:p>
            <a:r>
              <a:rPr lang="en-US" dirty="0"/>
              <a:t>Costs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Codex calculator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Placeholder 9" descr="A calculator and a keyboard&#10;&#10;Description automatically generated">
            <a:extLst>
              <a:ext uri="{FF2B5EF4-FFF2-40B4-BE49-F238E27FC236}">
                <a16:creationId xmlns:a16="http://schemas.microsoft.com/office/drawing/2014/main" id="{435049CE-6144-F8E4-A289-3BD500005D2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6912" b="69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group of men working on a computer&#10;&#10;Description automatically generated">
            <a:extLst>
              <a:ext uri="{FF2B5EF4-FFF2-40B4-BE49-F238E27FC236}">
                <a16:creationId xmlns:a16="http://schemas.microsoft.com/office/drawing/2014/main" id="{15211EA4-8FFC-C423-8F83-C9EA7C27875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r="25001" b="1"/>
          <a:stretch/>
        </p:blipFill>
        <p:spPr>
          <a:xfrm>
            <a:off x="1366432" y="2530058"/>
            <a:ext cx="3707972" cy="3707971"/>
          </a:xfr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2936" y="585216"/>
            <a:ext cx="5833872" cy="2276856"/>
          </a:xfrm>
        </p:spPr>
        <p:txBody>
          <a:bodyPr anchor="b">
            <a:normAutofit/>
          </a:bodyPr>
          <a:lstStyle/>
          <a:p>
            <a:r>
              <a:rPr lang="en-US" sz="5100"/>
              <a:t>Introduction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Codex calculator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>
            <a:normAutofit/>
          </a:bodyPr>
          <a:lstStyle/>
          <a:p>
            <a:r>
              <a:rPr lang="en-US" dirty="0"/>
              <a:t>Codex Calculator aims to provide an easy means to calculate a decent amount of simple mathematical operations/conversions; This PowerPoint will help the presenter deliver this idea.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pc="400" dirty="0">
                <a:latin typeface="+mn-lt"/>
              </a:rPr>
              <a:t>How does it Function?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brief look…</a:t>
            </a:r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The Functions</a:t>
            </a:r>
            <a:endParaRPr lang="en-US" sz="5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5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29EC1-F332-FFAC-2CBE-3BE1CAA28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916" y="1860883"/>
            <a:ext cx="10623884" cy="431607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6600FF"/>
                </a:solidFill>
              </a:rPr>
              <a:t>The usage of separated files to hold the functions &amp; the Interface for easier access.</a:t>
            </a:r>
          </a:p>
          <a:p>
            <a:pPr marL="0" indent="0">
              <a:buNone/>
            </a:pPr>
            <a:endParaRPr lang="en-US" dirty="0">
              <a:solidFill>
                <a:srgbClr val="6600FF"/>
              </a:solidFill>
            </a:endParaRPr>
          </a:p>
          <a:p>
            <a:r>
              <a:rPr lang="en-US" dirty="0">
                <a:solidFill>
                  <a:srgbClr val="6600FF"/>
                </a:solidFill>
              </a:rPr>
              <a:t>The Calculation of Areas</a:t>
            </a:r>
          </a:p>
          <a:p>
            <a:pPr marL="0" indent="0">
              <a:buNone/>
            </a:pPr>
            <a:endParaRPr lang="en-US" dirty="0">
              <a:solidFill>
                <a:srgbClr val="6600FF"/>
              </a:solidFill>
            </a:endParaRPr>
          </a:p>
          <a:p>
            <a:r>
              <a:rPr lang="en-US" dirty="0">
                <a:solidFill>
                  <a:srgbClr val="6600FF"/>
                </a:solidFill>
              </a:rPr>
              <a:t>Volume equations.</a:t>
            </a:r>
          </a:p>
          <a:p>
            <a:pPr marL="0" indent="0">
              <a:buNone/>
            </a:pPr>
            <a:endParaRPr lang="en-US" dirty="0">
              <a:solidFill>
                <a:srgbClr val="6600FF"/>
              </a:solidFill>
            </a:endParaRPr>
          </a:p>
          <a:p>
            <a:r>
              <a:rPr lang="en-US" dirty="0">
                <a:solidFill>
                  <a:srgbClr val="6600FF"/>
                </a:solidFill>
              </a:rPr>
              <a:t>Simple Mathematical Operations.</a:t>
            </a:r>
          </a:p>
          <a:p>
            <a:pPr marL="0" indent="0">
              <a:buNone/>
            </a:pPr>
            <a:endParaRPr lang="en-US" dirty="0">
              <a:solidFill>
                <a:srgbClr val="6600FF"/>
              </a:solidFill>
            </a:endParaRPr>
          </a:p>
          <a:p>
            <a:r>
              <a:rPr lang="en-US" dirty="0">
                <a:solidFill>
                  <a:srgbClr val="6600FF"/>
                </a:solidFill>
              </a:rPr>
              <a:t>Unit Conversions &amp; </a:t>
            </a:r>
            <a:r>
              <a:rPr lang="en-US" dirty="0" err="1">
                <a:solidFill>
                  <a:srgbClr val="6600FF"/>
                </a:solidFill>
              </a:rPr>
              <a:t>Trignometrics</a:t>
            </a:r>
            <a:r>
              <a:rPr lang="en-US" dirty="0">
                <a:solidFill>
                  <a:srgbClr val="6600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4">
                    <a:lumMod val="75000"/>
                  </a:schemeClr>
                </a:solidFill>
              </a:rPr>
              <a:t>The Distribution Table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09A0DA2-E530-420B-ACE1-7D645AE7D0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6472435"/>
              </p:ext>
            </p:extLst>
          </p:nvPr>
        </p:nvGraphicFramePr>
        <p:xfrm>
          <a:off x="1447800" y="2209799"/>
          <a:ext cx="9753600" cy="4481961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950720">
                  <a:extLst>
                    <a:ext uri="{9D8B030D-6E8A-4147-A177-3AD203B41FA5}">
                      <a16:colId xmlns:a16="http://schemas.microsoft.com/office/drawing/2014/main" val="3715394682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4203886316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1368357775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538162733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4813969"/>
                    </a:ext>
                  </a:extLst>
                </a:gridCol>
              </a:tblGrid>
              <a:tr h="602177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Area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Volume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Simple Operations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Unit Converter/</a:t>
                      </a:r>
                    </a:p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Trignometrics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29846"/>
                  </a:ext>
                </a:extLst>
              </a:tr>
              <a:tr h="1136584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9933FF"/>
                          </a:solidFill>
                        </a:rPr>
                        <a:t>Functions</a:t>
                      </a:r>
                    </a:p>
                    <a:p>
                      <a:pPr algn="ctr"/>
                      <a:r>
                        <a:rPr lang="en-US" b="0" dirty="0">
                          <a:solidFill>
                            <a:srgbClr val="9933FF"/>
                          </a:solidFill>
                        </a:rPr>
                        <a:t>Count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0590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endParaRPr lang="en-US" b="0" dirty="0"/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3722433"/>
                  </a:ext>
                </a:extLst>
              </a:tr>
              <a:tr h="40426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6600FF"/>
                          </a:solidFill>
                        </a:rPr>
                        <a:t>Brief Description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Calculates the area of 10 shapes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Calculates the volume of 7 different shapes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Performs addiction, subtraction, </a:t>
                      </a:r>
                      <a:r>
                        <a:rPr lang="en-US" dirty="0" err="1"/>
                        <a:t>mult</a:t>
                      </a:r>
                      <a:r>
                        <a:rPr lang="en-US" dirty="0"/>
                        <a:t>., div., and power functions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Performs distance, weight, and radical conversion/</a:t>
                      </a:r>
                    </a:p>
                    <a:p>
                      <a:pPr algn="ctr"/>
                      <a:r>
                        <a:rPr lang="en-US" dirty="0"/>
                        <a:t>Performs 6 Trig.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0497281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7824203"/>
                  </a:ext>
                </a:extLst>
              </a:tr>
            </a:tbl>
          </a:graphicData>
        </a:graphic>
      </p:graphicFrame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6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85278-3D07-466F-8351-667A2EBE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Timeline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5FF1C-3CBD-419A-9DE4-7A8AA63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graphicFrame>
        <p:nvGraphicFramePr>
          <p:cNvPr id="14" name="Content Placeholder 6" descr="timeline SmartArt Graphic">
            <a:extLst>
              <a:ext uri="{FF2B5EF4-FFF2-40B4-BE49-F238E27FC236}">
                <a16:creationId xmlns:a16="http://schemas.microsoft.com/office/drawing/2014/main" id="{CEC6DA80-0404-4CED-A682-9D41A16B34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2680887"/>
              </p:ext>
            </p:extLst>
          </p:nvPr>
        </p:nvGraphicFramePr>
        <p:xfrm>
          <a:off x="1447800" y="1325880"/>
          <a:ext cx="99060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92886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4">
                    <a:lumMod val="75000"/>
                  </a:schemeClr>
                </a:solidFill>
              </a:rPr>
              <a:t>Benefits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00" y="1681163"/>
            <a:ext cx="4549775" cy="823912"/>
          </a:xfrm>
        </p:spPr>
        <p:txBody>
          <a:bodyPr/>
          <a:lstStyle/>
          <a:p>
            <a:r>
              <a:rPr lang="en-US" dirty="0">
                <a:solidFill>
                  <a:srgbClr val="9933FF"/>
                </a:solidFill>
              </a:rPr>
              <a:t>Profit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800" y="2505075"/>
            <a:ext cx="4549775" cy="3684588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The Profit of uploading the calculator online will compensate spendings.</a:t>
            </a:r>
          </a:p>
          <a:p>
            <a:r>
              <a:rPr lang="en-US" dirty="0"/>
              <a:t>Once copyrights are gained, it can bring revenue for individual usage.</a:t>
            </a:r>
            <a:endParaRPr lang="en-US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3206" y="1681163"/>
            <a:ext cx="4572182" cy="823912"/>
          </a:xfrm>
        </p:spPr>
        <p:txBody>
          <a:bodyPr/>
          <a:lstStyle/>
          <a:p>
            <a:r>
              <a:rPr lang="en-US" dirty="0">
                <a:solidFill>
                  <a:srgbClr val="9933FF"/>
                </a:solidFill>
              </a:rPr>
              <a:t>Improvement room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3206" y="2505075"/>
            <a:ext cx="4572182" cy="368458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The Design allows for future modification to the Calculator to include more functions.</a:t>
            </a:r>
          </a:p>
          <a:p>
            <a:r>
              <a:rPr lang="en-US" dirty="0"/>
              <a:t>The UI is Versatile with customization.</a:t>
            </a:r>
          </a:p>
          <a:p>
            <a:r>
              <a:rPr lang="en-US" sz="2000" dirty="0"/>
              <a:t>Time Saving.</a:t>
            </a:r>
          </a:p>
        </p:txBody>
      </p:sp>
    </p:spTree>
    <p:extLst>
      <p:ext uri="{BB962C8B-B14F-4D97-AF65-F5344CB8AC3E}">
        <p14:creationId xmlns:p14="http://schemas.microsoft.com/office/powerpoint/2010/main" val="3124766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4">
                    <a:lumMod val="75000"/>
                  </a:schemeClr>
                </a:solidFill>
              </a:rPr>
              <a:t>Costs</a:t>
            </a:r>
            <a:r>
              <a:rPr lang="en-US" sz="5400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ABC42-7E22-4F59-A0B6-AD98B5CAE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87379" y="2093119"/>
            <a:ext cx="2834640" cy="82391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33FF"/>
                </a:solidFill>
              </a:rPr>
              <a:t>Website Operations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1126" y="3066549"/>
            <a:ext cx="2834640" cy="3684588"/>
          </a:xfrm>
        </p:spPr>
        <p:txBody>
          <a:bodyPr>
            <a:normAutofit/>
          </a:bodyPr>
          <a:lstStyle/>
          <a:p>
            <a:r>
              <a:rPr lang="en-US" sz="2000" dirty="0"/>
              <a:t>The costs of using a domain to upload the Calculator to the web for public use will require funds.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47FB98-C049-45C5-86B4-4CF44B247B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7335" y="1681163"/>
            <a:ext cx="2834640" cy="82391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933FF"/>
                </a:solidFill>
              </a:rPr>
              <a:t>Feedback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7335" y="2697581"/>
            <a:ext cx="2834640" cy="3684588"/>
          </a:xfrm>
        </p:spPr>
        <p:txBody>
          <a:bodyPr>
            <a:normAutofit/>
          </a:bodyPr>
          <a:lstStyle/>
          <a:p>
            <a:r>
              <a:rPr lang="en-US" sz="2000" dirty="0"/>
              <a:t>Customer Feedback is constantly a priority to improve bugs that might appear in the future.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CE6B5B72-43F9-4438-A504-FD3C083AB96D}"/>
              </a:ext>
            </a:extLst>
          </p:cNvPr>
          <p:cNvSpPr txBox="1">
            <a:spLocks/>
          </p:cNvSpPr>
          <p:nvPr/>
        </p:nvSpPr>
        <p:spPr>
          <a:xfrm>
            <a:off x="8526870" y="1681163"/>
            <a:ext cx="283464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9933FF"/>
                </a:solidFill>
              </a:rPr>
              <a:t>Server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DE486408-F529-4D60-A080-911A0851FE1B}"/>
              </a:ext>
            </a:extLst>
          </p:cNvPr>
          <p:cNvSpPr txBox="1">
            <a:spLocks/>
          </p:cNvSpPr>
          <p:nvPr/>
        </p:nvSpPr>
        <p:spPr>
          <a:xfrm>
            <a:off x="8520748" y="2700088"/>
            <a:ext cx="2834640" cy="3684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 Server setup will be required for essential functions &amp; calculations.</a:t>
            </a:r>
          </a:p>
        </p:txBody>
      </p:sp>
    </p:spTree>
    <p:extLst>
      <p:ext uri="{BB962C8B-B14F-4D97-AF65-F5344CB8AC3E}">
        <p14:creationId xmlns:p14="http://schemas.microsoft.com/office/powerpoint/2010/main" val="14034552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" id="{D860ABA3-507A-4DC6-8D34-B6D2FE41A3BA}" vid="{BBA8DB39-4D39-4790-8D8A-7FB22E9634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D08CD0-82A3-4566-9B63-BB91B2D8976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979E8A1-055A-4751-97E9-E6B1F9E2121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4958658-F0F0-4C75-A3B7-276A0C8E9F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{3C13BF5B-7E89-458A-96B1-61DFDC41F7A1}tf89338750_win32</Template>
  <TotalTime>71</TotalTime>
  <Words>403</Words>
  <Application>Microsoft Office PowerPoint</Application>
  <PresentationFormat>Widescreen</PresentationFormat>
  <Paragraphs>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Univers</vt:lpstr>
      <vt:lpstr>GradientUnivers</vt:lpstr>
      <vt:lpstr>Codex calculator</vt:lpstr>
      <vt:lpstr>Agenda</vt:lpstr>
      <vt:lpstr>Introduction</vt:lpstr>
      <vt:lpstr>How does it Function?</vt:lpstr>
      <vt:lpstr>The Functions</vt:lpstr>
      <vt:lpstr>The Distribution Table</vt:lpstr>
      <vt:lpstr>Timeline</vt:lpstr>
      <vt:lpstr>Benefits</vt:lpstr>
      <vt:lpstr>Costs </vt:lpstr>
      <vt:lpstr>Summary</vt:lpstr>
      <vt:lpstr>Team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Codex calculator</dc:title>
  <dc:creator>Abdelrahman Shady</dc:creator>
  <cp:lastModifiedBy>Abdelrahman Shady</cp:lastModifiedBy>
  <cp:revision>2</cp:revision>
  <dcterms:created xsi:type="dcterms:W3CDTF">2024-01-10T03:45:14Z</dcterms:created>
  <dcterms:modified xsi:type="dcterms:W3CDTF">2024-01-10T04:56:38Z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